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7010400" cy="9296400"/>
  <p:embeddedFontLst>
    <p:embeddedFont>
      <p:font typeface="Proxima Nova" panose="02000506030000020004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29a0f791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29a0f791_2_5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b29a0f791_2_5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29afe87f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29afe87f_0_6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b29afe87f_0_61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29afe87f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29afe87f_0_66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Customer enters the detailed information of the tenant (first name, last name, phone numbers, deposit amount paid) and clicks on “Create New Tenant”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System displays a confirmation screen with message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System stores the Create New Tenant request in the datastore</a:t>
            </a:r>
            <a:endParaRPr/>
          </a:p>
        </p:txBody>
      </p:sp>
      <p:sp>
        <p:nvSpPr>
          <p:cNvPr id="288" name="Google Shape;288;g2b29afe87f_0_66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29afe87f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29afe87f_0_77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b29afe87f_0_77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29afe87f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29afe87f_0_7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b29afe87f_0_78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29a0f791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29a0f791_1_28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b29a0f791_1_28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29a0f791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29a0f791_1_29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b29a0f791_1_29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29afe87f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29afe87f_0_5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b29afe87f_0_58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29a0f791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29a0f791_1_29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b29a0f791_1_29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29afe87f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29afe87f_0_79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The customer enters the detailed information of the unit (address, unit number, and rent per month) and clicks on “Create New Unit”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System displays a confirmation screen with message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System stores the Add New Unit request in the datastore</a:t>
            </a:r>
            <a:endParaRPr/>
          </a:p>
        </p:txBody>
      </p:sp>
      <p:sp>
        <p:nvSpPr>
          <p:cNvPr id="336" name="Google Shape;336;g2b29afe87f_0_79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29afe87f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29afe87f_0_7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b29afe87f_0_79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29afe87f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29afe87f_0_8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b29afe87f_0_80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The customer clicks on ‘Record Rent’ option.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System displays record rent Screen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The customer enters Tenant Id, Unit No, amount of rent paid, Check no. if payment by check and then clicks on record rent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The System saves the rent paid record and generates a payment ID</a:t>
            </a:r>
            <a:endParaRPr/>
          </a:p>
        </p:txBody>
      </p:sp>
      <p:sp>
        <p:nvSpPr>
          <p:cNvPr id="359" name="Google Shape;3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9a0f791_1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The system displays a list of various options (Payment History Report by unit, by tenant or by period) to choose from.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The customer clicks on “Payment History by unit” Report.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The system displays payment history by unit showing rent due, payments made, and balance due.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The customer clicks on “Payment History by tenant” Report.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The system displays payment history by tenant showing rent due, payments made, and balance due.</a:t>
            </a:r>
            <a:endParaRPr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 The customer clicks on “Payment History by period” Report and specifies the period to be a month or a duration of time.</a:t>
            </a:r>
            <a:endParaRPr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7. The system displays payment history by period (period defined by the customer) showing rent due, payments made, and balance due.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b29a0f79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29a0f791_1_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b29a0f79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29a0f791_1_4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b29a0f79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29afe87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29afe87f_0_1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b29afe87f_0_1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29afe87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29afe87f_0_6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b29afe87f_0_64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29afe87f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29afe87f_0_6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b29afe87f_0_65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29afe87f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b29afe87f_0_6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b29afe87f_0_65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Requirement:  The system will allow the customer to add new units to the database.</a:t>
            </a:r>
            <a:br>
              <a:rPr lang="en" sz="1000"/>
            </a:b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Plan: </a:t>
            </a: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Will perform black box testing by providing both correct and erroneous data and the output will be evaluated. </a:t>
            </a: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Integration testing will be done with respect to Property and Unit class to see if the data is created successfully</a:t>
            </a: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White box testing will be done to see if code updates all variables as required.</a:t>
            </a:r>
            <a:endParaRPr sz="1000"/>
          </a:p>
        </p:txBody>
      </p:sp>
      <p:sp>
        <p:nvSpPr>
          <p:cNvPr id="425" name="Google Shape;4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29afe87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29afe87f_2_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b29afe87f_2_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29afe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29afe87f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Simplified Rent Tracking</a:t>
            </a:r>
            <a:endParaRPr sz="100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Easy User Interface, Easy navigation</a:t>
            </a:r>
            <a:endParaRPr sz="100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Scalable </a:t>
            </a:r>
            <a:endParaRPr sz="100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Real time access to information</a:t>
            </a:r>
            <a:endParaRPr sz="100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Time saving</a:t>
            </a:r>
            <a:endParaRPr sz="100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/>
              <a:t>Security</a:t>
            </a:r>
            <a:endParaRPr sz="1000"/>
          </a:p>
        </p:txBody>
      </p:sp>
      <p:sp>
        <p:nvSpPr>
          <p:cNvPr id="447" name="Google Shape;447;g2b29afe87f_0_5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29a0f79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29a0f791_1_9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2b29a0f791_1_9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291a82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291a8209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b291a8209_0_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29afe87f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29afe87f_0_8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b29afe87f_0_81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29a0f791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29a0f791_2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: https://www.outsystems.com/blog/truth-about-non-functional-requirements.html</a:t>
            </a:r>
            <a:endParaRPr/>
          </a:p>
        </p:txBody>
      </p:sp>
      <p:sp>
        <p:nvSpPr>
          <p:cNvPr id="196" name="Google Shape;196;g2b29a0f791_2_1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29a0f791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29a0f791_2_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b29a0f791_2_4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29a0f79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29a0f791_2_4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b29a0f791_2_4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52072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52072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2072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52072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52072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2072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100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00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0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0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0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6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508000" algn="l" rtl="0">
              <a:spcBef>
                <a:spcPts val="88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Arial"/>
              <a:buChar char="•"/>
              <a:defRPr sz="44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4161646" y="1964517"/>
            <a:ext cx="870268" cy="9193561"/>
          </a:xfrm>
          <a:prstGeom prst="rect">
            <a:avLst/>
          </a:prstGeom>
          <a:solidFill>
            <a:srgbClr val="52072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03898" y="6277826"/>
            <a:ext cx="3225566" cy="4307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search/health+benefits" TargetMode="External"/><Relationship Id="rId5" Type="http://schemas.openxmlformats.org/officeDocument/2006/relationships/hyperlink" Target="https://www.quora.com/What-is-the-best-marketplace-solution-that-fits-our-minimum-functional-requirements" TargetMode="External"/><Relationship Id="rId4" Type="http://schemas.openxmlformats.org/officeDocument/2006/relationships/hyperlink" Target="https://parim.co/aim-to-be-an-awesome-manager-by-giving-better-feedbac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213175" cy="61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ctrTitle"/>
          </p:nvPr>
        </p:nvSpPr>
        <p:spPr>
          <a:xfrm>
            <a:off x="0" y="2223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0" marR="0" lvl="0" indent="-6350" algn="ctr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4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Property Management System</a:t>
            </a:r>
            <a:endParaRPr sz="4400" b="1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2632775" y="2951535"/>
            <a:ext cx="6400800" cy="29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marR="0" lvl="0" indent="-635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5250" marR="0" lvl="0" indent="-635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 b="0" i="0" u="none" strike="noStrike" cap="none" dirty="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5250" indent="-6350" algn="r">
              <a:lnSpc>
                <a:spcPct val="90000"/>
              </a:lnSpc>
              <a:spcBef>
                <a:spcPts val="500"/>
              </a:spcBef>
              <a:buClr>
                <a:srgbClr val="520725"/>
              </a:buClr>
              <a:buSzPts val="2400"/>
            </a:pPr>
            <a:r>
              <a:rPr lang="en-US" sz="2400" b="1" dirty="0" err="1">
                <a:solidFill>
                  <a:srgbClr val="520725"/>
                </a:solidFill>
              </a:rPr>
              <a:t>Tanushree</a:t>
            </a:r>
            <a:r>
              <a:rPr lang="en-US" sz="2400" b="1">
                <a:solidFill>
                  <a:srgbClr val="520725"/>
                </a:solidFill>
              </a:rPr>
              <a:t> Kothari</a:t>
            </a:r>
          </a:p>
          <a:p>
            <a:pPr marL="95250" marR="0" lvl="0" indent="-635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520725"/>
                </a:solidFill>
              </a:rPr>
              <a:t>Nupur </a:t>
            </a:r>
            <a:r>
              <a:rPr lang="en" sz="2400" b="1" i="0" u="none" strike="noStrike" cap="none" dirty="0">
                <a:solidFill>
                  <a:srgbClr val="520725"/>
                </a:solidFill>
              </a:rPr>
              <a:t>Sinha</a:t>
            </a:r>
            <a:endParaRPr sz="2400" b="1" i="0" u="none" strike="noStrike" cap="none" dirty="0">
              <a:solidFill>
                <a:srgbClr val="520725"/>
              </a:solidFill>
            </a:endParaRPr>
          </a:p>
          <a:p>
            <a:pPr marL="95250" marR="0" lvl="0" indent="-635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2400" b="1" i="0" u="none" strike="noStrike" cap="none" dirty="0" err="1">
                <a:solidFill>
                  <a:srgbClr val="520725"/>
                </a:solidFill>
              </a:rPr>
              <a:t>Preksha</a:t>
            </a:r>
            <a:r>
              <a:rPr lang="en" sz="2400" b="1" i="0" u="none" strike="noStrike" cap="none" dirty="0">
                <a:solidFill>
                  <a:srgbClr val="520725"/>
                </a:solidFill>
              </a:rPr>
              <a:t> </a:t>
            </a:r>
            <a:r>
              <a:rPr lang="en" sz="2400" b="1" i="0" u="none" strike="noStrike" cap="none" dirty="0" err="1">
                <a:solidFill>
                  <a:srgbClr val="520725"/>
                </a:solidFill>
              </a:rPr>
              <a:t>Beohar</a:t>
            </a:r>
            <a:endParaRPr sz="2400" b="1" i="0" u="none" strike="noStrike" cap="none" dirty="0">
              <a:solidFill>
                <a:srgbClr val="520725"/>
              </a:solidFill>
            </a:endParaRPr>
          </a:p>
          <a:p>
            <a:pPr marL="95250" marR="0" lvl="0" indent="-635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520725"/>
                </a:solidFill>
              </a:rPr>
              <a:t>Tsai-Mei Chen</a:t>
            </a:r>
            <a:endParaRPr sz="2400" b="1" i="0" u="none" strike="noStrike" cap="none" dirty="0">
              <a:solidFill>
                <a:srgbClr val="520725"/>
              </a:solidFill>
            </a:endParaRPr>
          </a:p>
          <a:p>
            <a:pPr marL="95250" marR="0" lvl="0" indent="-635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520725"/>
                </a:solidFill>
              </a:rPr>
              <a:t>Vijay Chacko</a:t>
            </a:r>
            <a:endParaRPr sz="2400" b="1" i="0" u="none" strike="noStrike" cap="none" dirty="0">
              <a:solidFill>
                <a:srgbClr val="520725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087038" y="3036075"/>
            <a:ext cx="40683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lvl="0" indent="-635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</a:pPr>
            <a:r>
              <a:rPr lang="en" sz="3000" b="1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Team 5- Alpha Omega</a:t>
            </a:r>
            <a:endParaRPr sz="3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Package &amp; Class Diagram- Data Access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050"/>
            <a:ext cx="9067799" cy="48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Deployment Diagram</a:t>
            </a:r>
            <a:endParaRPr sz="4000"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7003582" y="1012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906" r="2280" b="2419"/>
          <a:stretch/>
        </p:blipFill>
        <p:spPr>
          <a:xfrm>
            <a:off x="173625" y="912925"/>
            <a:ext cx="8761549" cy="52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97419" y="-1067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Database Schema</a:t>
            </a:r>
            <a:endParaRPr sz="4000"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7017224" y="1012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t="2676"/>
          <a:stretch/>
        </p:blipFill>
        <p:spPr>
          <a:xfrm>
            <a:off x="165788" y="666600"/>
            <a:ext cx="8698874" cy="54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>
            <a:off x="241173" y="320040"/>
            <a:ext cx="8661654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>
            <a:off x="3490722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" sz="4400" b="0" i="0" u="none" strike="noStrike" cap="none">
                <a:solidFill>
                  <a:srgbClr val="6FA8DC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3732023" y="687996"/>
            <a:ext cx="4783200" cy="5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en" sz="1800"/>
              <a:t>C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ustomer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Add/Update/Remove/Search Property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Add/Update/Remove/Search Unit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Add/Update/Remove/Search Tenant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Track Rents/HAP/Unpaid Rent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Adjust Rent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Run Batch Jobs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/>
              <a:t>Manage Lease</a:t>
            </a:r>
            <a:endParaRPr sz="1800"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Generate Reports - 7 </a:t>
            </a:r>
            <a:r>
              <a:rPr lang="en" sz="1800"/>
              <a:t>R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eports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Login by Tenant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View </a:t>
            </a:r>
            <a:r>
              <a:rPr lang="en" sz="1800"/>
              <a:t>T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enant </a:t>
            </a:r>
            <a:r>
              <a:rPr lang="en" sz="1800"/>
              <a:t>P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ayment </a:t>
            </a:r>
            <a:r>
              <a:rPr lang="en" sz="1800"/>
              <a:t>H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istory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Make </a:t>
            </a:r>
            <a:r>
              <a:rPr lang="en" sz="1800"/>
              <a:t>P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ayment by </a:t>
            </a:r>
            <a:r>
              <a:rPr lang="en" sz="1800"/>
              <a:t>T</a:t>
            </a:r>
            <a:r>
              <a:rPr lang="en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enant</a:t>
            </a: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8557212" y="4"/>
            <a:ext cx="58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 amt="37000"/>
          </a:blip>
          <a:srcRect b="32120"/>
          <a:stretch/>
        </p:blipFill>
        <p:spPr>
          <a:xfrm>
            <a:off x="-6900" y="-76200"/>
            <a:ext cx="9144000" cy="61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>
            <a:spLocks noGrp="1"/>
          </p:cNvSpPr>
          <p:nvPr>
            <p:ph type="sldNum" idx="12"/>
          </p:nvPr>
        </p:nvSpPr>
        <p:spPr>
          <a:xfrm>
            <a:off x="70035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304800" y="284092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Main Use Cases</a:t>
            </a:r>
            <a:endParaRPr sz="40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4922000" y="5078425"/>
            <a:ext cx="255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Generate Payment History Report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2417613" y="5078425"/>
            <a:ext cx="1439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Track Rent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100" y="3782075"/>
            <a:ext cx="1317200" cy="13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2478813" y="4012275"/>
            <a:ext cx="13173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Rent</a:t>
            </a:r>
            <a:endParaRPr sz="2400"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000" y="1322475"/>
            <a:ext cx="1606825" cy="16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526775" y="2666425"/>
            <a:ext cx="1439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 Tenant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1150" y="1432775"/>
            <a:ext cx="1317300" cy="13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7330500" y="2666425"/>
            <a:ext cx="1218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 Unit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7">
            <a:alphaModFix/>
          </a:blip>
          <a:srcRect t="-14219" b="14219"/>
          <a:stretch/>
        </p:blipFill>
        <p:spPr>
          <a:xfrm>
            <a:off x="2348938" y="3471600"/>
            <a:ext cx="1606825" cy="16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850" y="1287463"/>
            <a:ext cx="1607917" cy="160791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3852150" y="2666425"/>
            <a:ext cx="17670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 Property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Tenant- Use Case</a:t>
            </a:r>
            <a:endParaRPr sz="4000"/>
          </a:p>
        </p:txBody>
      </p: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22133"/>
            <a:ext cx="77914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Tenant - Sequence Diagram</a:t>
            </a:r>
            <a:endParaRPr sz="40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725"/>
            <a:ext cx="8437975" cy="50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Tenant - Screen mock-up</a:t>
            </a:r>
            <a:endParaRPr sz="4000"/>
          </a:p>
        </p:txBody>
      </p:sp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08" name="Google Shape;308;p31" descr="Screen Shot 2017-10-26 at 2.29.3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0" y="1169325"/>
            <a:ext cx="8828501" cy="451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Property - Use Case</a:t>
            </a:r>
            <a:endParaRPr sz="400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93533"/>
            <a:ext cx="77914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Property - Sequence Diagram</a:t>
            </a:r>
            <a:endParaRPr sz="400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69733"/>
            <a:ext cx="7334412" cy="492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 amt="57000"/>
          </a:blip>
          <a:srcRect l="11863" t="12303"/>
          <a:stretch/>
        </p:blipFill>
        <p:spPr>
          <a:xfrm>
            <a:off x="-61225" y="0"/>
            <a:ext cx="9208050" cy="61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261275" y="116593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Business Case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Requirements Definition -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Functional</a:t>
            </a:r>
            <a:r>
              <a:rPr lang="en" sz="2400"/>
              <a:t>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and Nonfunctional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Package and Class Diagram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Deployment Diagram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Database Schema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Use Cases, Sequence Diagrams and Screen Mock-ups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Testing Plan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Calibri"/>
              <a:buChar char="•"/>
            </a:pPr>
            <a:r>
              <a:rPr lang="en" sz="240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Feedback/Questions</a:t>
            </a:r>
            <a:endParaRPr sz="2400"/>
          </a:p>
          <a:p>
            <a:pPr marL="457200" marR="0" lvl="0" indent="-2413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31775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520725"/>
              </a:buClr>
              <a:buSzPts val="1750"/>
              <a:buFont typeface="Arial"/>
              <a:buNone/>
            </a:pPr>
            <a:endParaRPr sz="1750" b="1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4294967295"/>
          </p:nvPr>
        </p:nvSpPr>
        <p:spPr>
          <a:xfrm>
            <a:off x="457200" y="151333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1"/>
              <a:t>Agenda</a:t>
            </a:r>
            <a:endParaRPr sz="40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Property - Screen mock-up</a:t>
            </a:r>
            <a:endParaRPr sz="4000"/>
          </a:p>
        </p:txBody>
      </p:sp>
      <p:sp>
        <p:nvSpPr>
          <p:cNvPr id="331" name="Google Shape;331;p34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933"/>
            <a:ext cx="8839199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Unit - Use Case</a:t>
            </a:r>
            <a:endParaRPr sz="4000"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45933"/>
            <a:ext cx="77914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Unit - Sequence Diagram</a:t>
            </a:r>
            <a:endParaRPr sz="40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75" y="1260574"/>
            <a:ext cx="7278249" cy="4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Add Unit - Screen mock-up</a:t>
            </a:r>
            <a:endParaRPr sz="400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0" y="1260549"/>
            <a:ext cx="8758800" cy="44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Track Rent</a:t>
            </a:r>
            <a:r>
              <a:rPr lang="en" sz="4000"/>
              <a:t>s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Use Case</a:t>
            </a:r>
            <a:endParaRPr sz="4000"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36551"/>
            <a:ext cx="8491349" cy="5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959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Track Rent</a:t>
            </a:r>
            <a:r>
              <a:rPr lang="en" sz="4000"/>
              <a:t>s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Sequence Diagram</a:t>
            </a:r>
            <a:endParaRPr sz="4000"/>
          </a:p>
        </p:txBody>
      </p:sp>
      <p:sp>
        <p:nvSpPr>
          <p:cNvPr id="369" name="Google Shape;369;p39"/>
          <p:cNvSpPr txBox="1">
            <a:spLocks noGrp="1"/>
          </p:cNvSpPr>
          <p:nvPr>
            <p:ph type="sldNum" idx="12"/>
          </p:nvPr>
        </p:nvSpPr>
        <p:spPr>
          <a:xfrm>
            <a:off x="7010400" y="9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00" y="1400250"/>
            <a:ext cx="7318926" cy="40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959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Track Rent</a:t>
            </a:r>
            <a:r>
              <a:rPr lang="en" sz="4000"/>
              <a:t>s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Screen mock-up</a:t>
            </a:r>
            <a:endParaRPr sz="4000"/>
          </a:p>
        </p:txBody>
      </p:sp>
      <p:sp>
        <p:nvSpPr>
          <p:cNvPr id="376" name="Google Shape;376;p40"/>
          <p:cNvSpPr txBox="1">
            <a:spLocks noGrp="1"/>
          </p:cNvSpPr>
          <p:nvPr>
            <p:ph type="sldNum" idx="12"/>
          </p:nvPr>
        </p:nvSpPr>
        <p:spPr>
          <a:xfrm>
            <a:off x="7010400" y="190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45875"/>
            <a:ext cx="8447292" cy="49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/>
              <a:t>Generate Payment History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Use Case</a:t>
            </a:r>
            <a:endParaRPr sz="4000"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74533"/>
            <a:ext cx="6096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381000" y="162100"/>
            <a:ext cx="9201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959"/>
              <a:buFont typeface="Calibri"/>
              <a:buNone/>
            </a:pPr>
            <a:r>
              <a:rPr lang="en" sz="4000"/>
              <a:t>Generate Payment History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Sequence Diagram</a:t>
            </a:r>
            <a:endParaRPr sz="4000"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7010400" y="971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02350"/>
            <a:ext cx="8267125" cy="48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7400" y="227525"/>
            <a:ext cx="94587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959"/>
              <a:buFont typeface="Calibri"/>
              <a:buNone/>
            </a:pPr>
            <a:r>
              <a:rPr lang="en" sz="4000"/>
              <a:t>Generate Payment History 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40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959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Screen mock-up</a:t>
            </a:r>
            <a:endParaRPr sz="400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ldNum" idx="12"/>
          </p:nvPr>
        </p:nvSpPr>
        <p:spPr>
          <a:xfrm>
            <a:off x="7010400" y="1904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1567974"/>
            <a:ext cx="8728150" cy="41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 amt="57000"/>
          </a:blip>
          <a:srcRect r="34529"/>
          <a:stretch/>
        </p:blipFill>
        <p:spPr>
          <a:xfrm>
            <a:off x="0" y="-5950"/>
            <a:ext cx="9144001" cy="61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61394" y="96558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Business Case 1/2</a:t>
            </a:r>
            <a:endParaRPr sz="4000"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6989934" y="1012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4532500" y="2277400"/>
            <a:ext cx="4010400" cy="3404700"/>
          </a:xfrm>
          <a:prstGeom prst="wedgeRectCallout">
            <a:avLst>
              <a:gd name="adj1" fmla="val -58041"/>
              <a:gd name="adj2" fmla="val 20684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00" y="3845588"/>
            <a:ext cx="1607917" cy="160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6175" y="3845600"/>
            <a:ext cx="1607917" cy="160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4075" y="4026625"/>
            <a:ext cx="1218550" cy="1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8138" y="4026625"/>
            <a:ext cx="1218550" cy="1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8425" y="4026625"/>
            <a:ext cx="1218550" cy="1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4075" y="2452500"/>
            <a:ext cx="1218550" cy="1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8150" y="2452500"/>
            <a:ext cx="1218550" cy="1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8425" y="2452500"/>
            <a:ext cx="1218550" cy="12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997500" y="5301975"/>
            <a:ext cx="20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Properties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5483375" y="3519000"/>
            <a:ext cx="2084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Units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483375" y="5043000"/>
            <a:ext cx="2084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Tenants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050" y="16901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8575" y="1690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997500" y="2976838"/>
            <a:ext cx="20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1438" y="2578488"/>
            <a:ext cx="20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Owner</a:t>
            </a:r>
            <a:r>
              <a:rPr lang="e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2045963" y="2578488"/>
            <a:ext cx="20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Agency</a:t>
            </a:r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 rot="-5400000" flipH="1">
            <a:off x="2039388" y="760138"/>
            <a:ext cx="600" cy="2024400"/>
          </a:xfrm>
          <a:prstGeom prst="bentConnector3">
            <a:avLst>
              <a:gd name="adj1" fmla="val -4124791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454050" y="-242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Payment History by Unit</a:t>
            </a:r>
            <a:endParaRPr sz="4000"/>
          </a:p>
        </p:txBody>
      </p:sp>
      <p:sp>
        <p:nvSpPr>
          <p:cNvPr id="405" name="Google Shape;405;p44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525"/>
            <a:ext cx="8796150" cy="42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Payment History by Tenant</a:t>
            </a:r>
            <a:endParaRPr sz="4000"/>
          </a:p>
        </p:txBody>
      </p:sp>
      <p:sp>
        <p:nvSpPr>
          <p:cNvPr id="413" name="Google Shape;413;p45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524"/>
            <a:ext cx="8828849" cy="45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Payment History by Period</a:t>
            </a:r>
            <a:endParaRPr sz="4000"/>
          </a:p>
        </p:txBody>
      </p:sp>
      <p:sp>
        <p:nvSpPr>
          <p:cNvPr id="421" name="Google Shape;421;p46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74524"/>
            <a:ext cx="8760725" cy="44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Testing Plan</a:t>
            </a:r>
            <a:endParaRPr sz="4000"/>
          </a:p>
        </p:txBody>
      </p:sp>
      <p:sp>
        <p:nvSpPr>
          <p:cNvPr id="428" name="Google Shape;428;p47"/>
          <p:cNvSpPr txBox="1">
            <a:spLocks noGrp="1"/>
          </p:cNvSpPr>
          <p:nvPr>
            <p:ph type="sldNum" idx="12"/>
          </p:nvPr>
        </p:nvSpPr>
        <p:spPr>
          <a:xfrm>
            <a:off x="6979303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300" y="2805638"/>
            <a:ext cx="1317300" cy="13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/>
        </p:nvSpPr>
        <p:spPr>
          <a:xfrm>
            <a:off x="1188450" y="3818113"/>
            <a:ext cx="1218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75" y="380890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 txBox="1"/>
          <p:nvPr/>
        </p:nvSpPr>
        <p:spPr>
          <a:xfrm>
            <a:off x="5726950" y="4604850"/>
            <a:ext cx="1218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Unit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Property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5">
            <a:alphaModFix/>
          </a:blip>
          <a:srcRect t="11547" b="6673"/>
          <a:stretch/>
        </p:blipFill>
        <p:spPr>
          <a:xfrm>
            <a:off x="3338875" y="1281650"/>
            <a:ext cx="4068975" cy="26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/>
          <p:nvPr/>
        </p:nvSpPr>
        <p:spPr>
          <a:xfrm>
            <a:off x="2933125" y="1979325"/>
            <a:ext cx="253200" cy="28908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940650" y="2170850"/>
            <a:ext cx="1866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Requirement: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Add Unit</a:t>
            </a:r>
            <a:endParaRPr sz="1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Test Case</a:t>
            </a:r>
            <a:endParaRPr sz="4000"/>
          </a:p>
        </p:txBody>
      </p:sp>
      <p:sp>
        <p:nvSpPr>
          <p:cNvPr id="442" name="Google Shape;442;p48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43" name="Google Shape;4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70150"/>
            <a:ext cx="9144001" cy="51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0" y="0"/>
            <a:ext cx="9144000" cy="61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/>
              <a:t>Summary</a:t>
            </a:r>
            <a:endParaRPr sz="40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0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173619" y="968992"/>
            <a:ext cx="8796762" cy="515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•"/>
            </a:pPr>
            <a:r>
              <a:rPr lang="en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https://www.iconfinder.com/</a:t>
            </a:r>
            <a:endParaRPr/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Analysis and Design, Fifth Edition. By Alan Dennis, Barbara Wixom, and Roberta Roth</a:t>
            </a:r>
            <a:endParaRPr/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•"/>
            </a:pPr>
            <a:r>
              <a:rPr lang="en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https://parim.co/aim-to-be-an-awesome-manager-by-giving-better-feedback</a:t>
            </a:r>
            <a:endParaRPr/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•"/>
            </a:pPr>
            <a:r>
              <a:rPr lang="en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https://www.quora.com/What-is-the-best-marketplace-solution-that-fits-our-minimum-functional-requirements</a:t>
            </a:r>
            <a:endParaRPr/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•"/>
            </a:pPr>
            <a:r>
              <a:rPr lang="en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https://www.shutterstock.com/search/health+benefits</a:t>
            </a:r>
            <a:endParaRPr sz="16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666666"/>
                </a:solidFill>
              </a:rPr>
              <a:t>https://www.guru99.com/download-sample-test-case-template-with-explanation-of-important-fields.html</a:t>
            </a:r>
            <a:endParaRPr sz="1600">
              <a:solidFill>
                <a:srgbClr val="666666"/>
              </a:solidFill>
            </a:endParaRPr>
          </a:p>
          <a:p>
            <a:pPr marL="342900" marR="0" lvl="0" indent="-241300" algn="l" rtl="0">
              <a:spcBef>
                <a:spcPts val="160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0"/>
          <p:cNvSpPr txBox="1">
            <a:spLocks noGrp="1"/>
          </p:cNvSpPr>
          <p:nvPr>
            <p:ph type="sldNum" idx="12"/>
          </p:nvPr>
        </p:nvSpPr>
        <p:spPr>
          <a:xfrm>
            <a:off x="6996752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7086600" y="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 l="28713" r="-3101"/>
          <a:stretch/>
        </p:blipFill>
        <p:spPr>
          <a:xfrm>
            <a:off x="0" y="0"/>
            <a:ext cx="9609101" cy="6183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>
                <a:solidFill>
                  <a:schemeClr val="lt1"/>
                </a:solidFill>
              </a:rPr>
              <a:t>Feedback/Questions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830"/>
            <a:ext cx="9144000" cy="609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61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7008550" y="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933484" y="2113700"/>
            <a:ext cx="6648296" cy="2684279"/>
            <a:chOff x="861500" y="1102650"/>
            <a:chExt cx="7507109" cy="3192150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22138" y="1164400"/>
              <a:ext cx="1459596" cy="1459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18"/>
            <p:cNvGrpSpPr/>
            <p:nvPr/>
          </p:nvGrpSpPr>
          <p:grpSpPr>
            <a:xfrm>
              <a:off x="861500" y="1102650"/>
              <a:ext cx="1459725" cy="1319400"/>
              <a:chOff x="1928300" y="1407450"/>
              <a:chExt cx="1459725" cy="1319400"/>
            </a:xfrm>
          </p:grpSpPr>
          <p:pic>
            <p:nvPicPr>
              <p:cNvPr id="155" name="Google Shape;155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928300" y="1407450"/>
                <a:ext cx="708047" cy="708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169475" y="1508300"/>
                <a:ext cx="1218550" cy="121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7" name="Google Shape;157;p18"/>
            <p:cNvSpPr txBox="1"/>
            <p:nvPr/>
          </p:nvSpPr>
          <p:spPr>
            <a:xfrm>
              <a:off x="1144009" y="2445735"/>
              <a:ext cx="7224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roxima Nova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HAP              Cash              Check          Other         </a:t>
              </a:r>
              <a:endParaRPr/>
            </a:p>
          </p:txBody>
        </p:sp>
        <p:grpSp>
          <p:nvGrpSpPr>
            <p:cNvPr id="158" name="Google Shape;158;p18"/>
            <p:cNvGrpSpPr/>
            <p:nvPr/>
          </p:nvGrpSpPr>
          <p:grpSpPr>
            <a:xfrm>
              <a:off x="991775" y="3050475"/>
              <a:ext cx="1218550" cy="1218550"/>
              <a:chOff x="763175" y="3355275"/>
              <a:chExt cx="1218550" cy="1218550"/>
            </a:xfrm>
          </p:grpSpPr>
          <p:pic>
            <p:nvPicPr>
              <p:cNvPr id="159" name="Google Shape;159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3175" y="3355275"/>
                <a:ext cx="1218550" cy="1218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" name="Google Shape;160;p18"/>
              <p:cNvSpPr txBox="1"/>
              <p:nvPr/>
            </p:nvSpPr>
            <p:spPr>
              <a:xfrm>
                <a:off x="1126200" y="3916450"/>
                <a:ext cx="470700" cy="31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058950" y="3899650"/>
                <a:ext cx="571500" cy="336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rPr lang="en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162" name="Google Shape;162;p18"/>
            <p:cNvGrpSpPr/>
            <p:nvPr/>
          </p:nvGrpSpPr>
          <p:grpSpPr>
            <a:xfrm>
              <a:off x="2942725" y="3076250"/>
              <a:ext cx="1218550" cy="1218550"/>
              <a:chOff x="763175" y="3355275"/>
              <a:chExt cx="1218550" cy="1218550"/>
            </a:xfrm>
          </p:grpSpPr>
          <p:pic>
            <p:nvPicPr>
              <p:cNvPr id="163" name="Google Shape;163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3175" y="3355275"/>
                <a:ext cx="1218550" cy="1218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18"/>
              <p:cNvSpPr txBox="1"/>
              <p:nvPr/>
            </p:nvSpPr>
            <p:spPr>
              <a:xfrm>
                <a:off x="1126200" y="3916450"/>
                <a:ext cx="470700" cy="31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1058950" y="3899650"/>
                <a:ext cx="571500" cy="336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rPr lang="en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/>
              </a:p>
            </p:txBody>
          </p:sp>
        </p:grpSp>
        <p:grpSp>
          <p:nvGrpSpPr>
            <p:cNvPr id="166" name="Google Shape;166;p18"/>
            <p:cNvGrpSpPr/>
            <p:nvPr/>
          </p:nvGrpSpPr>
          <p:grpSpPr>
            <a:xfrm>
              <a:off x="4893675" y="3076250"/>
              <a:ext cx="1218550" cy="1218550"/>
              <a:chOff x="763175" y="3355275"/>
              <a:chExt cx="1218550" cy="1218550"/>
            </a:xfrm>
          </p:grpSpPr>
          <p:pic>
            <p:nvPicPr>
              <p:cNvPr id="167" name="Google Shape;167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3175" y="3355275"/>
                <a:ext cx="1218550" cy="1218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8" name="Google Shape;168;p18"/>
              <p:cNvSpPr txBox="1"/>
              <p:nvPr/>
            </p:nvSpPr>
            <p:spPr>
              <a:xfrm>
                <a:off x="1126200" y="3916450"/>
                <a:ext cx="470700" cy="31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1058950" y="3899650"/>
                <a:ext cx="571500" cy="336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rPr lang="en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</p:grpSp>
        <p:grpSp>
          <p:nvGrpSpPr>
            <p:cNvPr id="170" name="Google Shape;170;p18"/>
            <p:cNvGrpSpPr/>
            <p:nvPr/>
          </p:nvGrpSpPr>
          <p:grpSpPr>
            <a:xfrm>
              <a:off x="6844625" y="3076250"/>
              <a:ext cx="1218550" cy="1218550"/>
              <a:chOff x="763175" y="3355275"/>
              <a:chExt cx="1218550" cy="1218550"/>
            </a:xfrm>
          </p:grpSpPr>
          <p:pic>
            <p:nvPicPr>
              <p:cNvPr id="171" name="Google Shape;171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3175" y="3355275"/>
                <a:ext cx="1218550" cy="1218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18"/>
              <p:cNvSpPr txBox="1"/>
              <p:nvPr/>
            </p:nvSpPr>
            <p:spPr>
              <a:xfrm>
                <a:off x="1126200" y="3916450"/>
                <a:ext cx="470700" cy="31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1058950" y="3899650"/>
                <a:ext cx="571500" cy="336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rPr lang="en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26</a:t>
                </a:r>
                <a:endParaRPr/>
              </a:p>
            </p:txBody>
          </p:sp>
        </p:grpSp>
        <p:pic>
          <p:nvPicPr>
            <p:cNvPr id="174" name="Google Shape;174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93663" y="1164400"/>
              <a:ext cx="1459596" cy="145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24025" y="1164400"/>
              <a:ext cx="1459596" cy="1459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/>
          <p:nvPr/>
        </p:nvSpPr>
        <p:spPr>
          <a:xfrm>
            <a:off x="302701" y="1341100"/>
            <a:ext cx="2709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</a:pPr>
            <a:r>
              <a:rPr lang="en" sz="3000" b="1" i="0" u="none" strike="noStrike" cap="none">
                <a:latin typeface="Calibri"/>
                <a:ea typeface="Calibri"/>
                <a:cs typeface="Calibri"/>
                <a:sym typeface="Calibri"/>
              </a:rPr>
              <a:t>Rents Received</a:t>
            </a:r>
            <a:endParaRPr sz="3000" b="1"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61394" y="96558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Business Case </a:t>
            </a:r>
            <a:r>
              <a:rPr lang="en" sz="4000"/>
              <a:t>2</a:t>
            </a: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97419" y="-1067"/>
            <a:ext cx="82296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sz="4000"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7003577" y="1012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2338875" y="2646125"/>
            <a:ext cx="33159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32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"/>
              <a:t>C</a:t>
            </a:r>
            <a:r>
              <a:rPr lang="en" sz="32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apture</a:t>
            </a:r>
            <a:endParaRPr/>
          </a:p>
          <a:p>
            <a:pPr marL="914400" marR="0" lvl="1" indent="-342900" algn="l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</a:pPr>
            <a:r>
              <a:rPr lang="en"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Tenant and Lease </a:t>
            </a:r>
            <a:endParaRPr/>
          </a:p>
          <a:p>
            <a:pPr marL="914400" marR="0" lvl="1" indent="-342900" algn="l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</a:pPr>
            <a:r>
              <a:rPr lang="en"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Property and unit</a:t>
            </a:r>
            <a:endParaRPr/>
          </a:p>
          <a:p>
            <a:pPr marL="914400" marR="0" lvl="1" indent="-342900" algn="l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</a:pPr>
            <a:r>
              <a:rPr lang="en" sz="1800"/>
              <a:t>Record </a:t>
            </a:r>
            <a:r>
              <a:rPr lang="en"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Rents received </a:t>
            </a:r>
            <a:endParaRPr/>
          </a:p>
          <a:p>
            <a:pPr marL="203200" marR="0" lvl="0" indent="0" algn="l" rtl="0">
              <a:spcBef>
                <a:spcPts val="150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226150" y="2576550"/>
            <a:ext cx="40467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Track Rental Payments</a:t>
            </a:r>
            <a:endParaRPr sz="32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Multiple sources of payment</a:t>
            </a:r>
            <a:endParaRPr sz="2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Unpaid rent</a:t>
            </a:r>
            <a:endParaRPr sz="2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Adjustment of rent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-176900" y="2975875"/>
            <a:ext cx="40467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          Reporting</a:t>
            </a:r>
            <a:endParaRPr sz="32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Payment History 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Total Income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Past Due Amount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Tenants List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Vacant Unit List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Bad Leasing Units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Deposit Report</a:t>
            </a:r>
            <a:endParaRPr sz="1800">
              <a:solidFill>
                <a:srgbClr val="5207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50" y="1122125"/>
            <a:ext cx="1575700" cy="1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 t="-14219" b="14219"/>
          <a:stretch/>
        </p:blipFill>
        <p:spPr>
          <a:xfrm>
            <a:off x="6419988" y="877963"/>
            <a:ext cx="1606825" cy="16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975" y="1208300"/>
            <a:ext cx="1427850" cy="1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5917"/>
          <a:stretch/>
        </p:blipFill>
        <p:spPr>
          <a:xfrm>
            <a:off x="2183725" y="3701925"/>
            <a:ext cx="2520200" cy="23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5917"/>
          <a:stretch/>
        </p:blipFill>
        <p:spPr>
          <a:xfrm>
            <a:off x="6326850" y="3703574"/>
            <a:ext cx="2520200" cy="2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250" y="866500"/>
            <a:ext cx="2520200" cy="2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52400" y="-152400"/>
            <a:ext cx="91440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Nonfunctional Requirements</a:t>
            </a:r>
            <a:endParaRPr sz="4000"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282150" y="1016850"/>
            <a:ext cx="2688491" cy="2685175"/>
            <a:chOff x="53550" y="863675"/>
            <a:chExt cx="3003900" cy="2914550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550" y="863675"/>
              <a:ext cx="2386200" cy="238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0"/>
            <p:cNvSpPr txBox="1"/>
            <p:nvPr/>
          </p:nvSpPr>
          <p:spPr>
            <a:xfrm>
              <a:off x="129750" y="2488225"/>
              <a:ext cx="29277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20725"/>
                  </a:solidFill>
                  <a:latin typeface="Calibri"/>
                  <a:ea typeface="Calibri"/>
                  <a:cs typeface="Calibri"/>
                  <a:sym typeface="Calibri"/>
                </a:rPr>
                <a:t>Operational</a:t>
              </a:r>
              <a:endParaRPr/>
            </a:p>
          </p:txBody>
        </p:sp>
      </p:grpSp>
      <p:sp>
        <p:nvSpPr>
          <p:cNvPr id="206" name="Google Shape;206;p20"/>
          <p:cNvSpPr txBox="1"/>
          <p:nvPr/>
        </p:nvSpPr>
        <p:spPr>
          <a:xfrm>
            <a:off x="6534800" y="3146725"/>
            <a:ext cx="2386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4488050" y="2689525"/>
            <a:ext cx="17670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Cultural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2632125" y="3097825"/>
            <a:ext cx="29277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</a:pPr>
            <a:r>
              <a:rPr lang="en" sz="4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rPr>
              <a:t>Package and Class Diagram</a:t>
            </a:r>
            <a:endParaRPr sz="4000"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6992952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0" y="2164700"/>
            <a:ext cx="8229600" cy="2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Package &amp; Class Diagram- Presentation</a:t>
            </a: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7010400" y="317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3025"/>
            <a:ext cx="91440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73619" y="258008"/>
            <a:ext cx="8229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Package &amp; Class Diagram- Business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7010400" y="317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750"/>
            <a:ext cx="8839200" cy="53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mmer">
      <a:dk1>
        <a:srgbClr val="000000"/>
      </a:dk1>
      <a:lt1>
        <a:srgbClr val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Macintosh PowerPoint</Application>
  <PresentationFormat>On-screen Show (4:3)</PresentationFormat>
  <Paragraphs>224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Proxima Nova</vt:lpstr>
      <vt:lpstr>Calibri</vt:lpstr>
      <vt:lpstr>Arial</vt:lpstr>
      <vt:lpstr>Office Theme</vt:lpstr>
      <vt:lpstr>Property Management System</vt:lpstr>
      <vt:lpstr>Agenda</vt:lpstr>
      <vt:lpstr>Business Case 1/2</vt:lpstr>
      <vt:lpstr>Business Case 2/2</vt:lpstr>
      <vt:lpstr>Functional Requirements</vt:lpstr>
      <vt:lpstr>PowerPoint Presentation</vt:lpstr>
      <vt:lpstr>Package and Class Diagram</vt:lpstr>
      <vt:lpstr>Package &amp; Class Diagram- Presentation</vt:lpstr>
      <vt:lpstr>Package &amp; Class Diagram- Business </vt:lpstr>
      <vt:lpstr> Package &amp; Class Diagram- Data Access </vt:lpstr>
      <vt:lpstr>Deployment Diagram</vt:lpstr>
      <vt:lpstr>Database Schema</vt:lpstr>
      <vt:lpstr>Use Cases</vt:lpstr>
      <vt:lpstr>Main Use Cases</vt:lpstr>
      <vt:lpstr>Add Tenant- Use Case</vt:lpstr>
      <vt:lpstr>Add Tenant - Sequence Diagram</vt:lpstr>
      <vt:lpstr>Add Tenant - Screen mock-up</vt:lpstr>
      <vt:lpstr>Add Property - Use Case</vt:lpstr>
      <vt:lpstr>Add Property - Sequence Diagram</vt:lpstr>
      <vt:lpstr>Add Property - Screen mock-up</vt:lpstr>
      <vt:lpstr>Add Unit - Use Case</vt:lpstr>
      <vt:lpstr>Add Unit - Sequence Diagram</vt:lpstr>
      <vt:lpstr>Add Unit - Screen mock-up</vt:lpstr>
      <vt:lpstr>Track Rents - Use Case</vt:lpstr>
      <vt:lpstr>Track Rents - Sequence Diagram</vt:lpstr>
      <vt:lpstr>Track Rents - Screen mock-up</vt:lpstr>
      <vt:lpstr>Generate Payment History - Use Case</vt:lpstr>
      <vt:lpstr>Generate Payment History - Sequence Diagram</vt:lpstr>
      <vt:lpstr>Generate Payment History -  Screen mock-up</vt:lpstr>
      <vt:lpstr>Payment History by Unit</vt:lpstr>
      <vt:lpstr>Payment History by Tenant</vt:lpstr>
      <vt:lpstr>Payment History by Period</vt:lpstr>
      <vt:lpstr>Testing Plan</vt:lpstr>
      <vt:lpstr>Test Case</vt:lpstr>
      <vt:lpstr>Summary</vt:lpstr>
      <vt:lpstr>References</vt:lpstr>
      <vt:lpstr>Feedback/Questions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Management System</dc:title>
  <cp:lastModifiedBy>Microsoft Office User</cp:lastModifiedBy>
  <cp:revision>1</cp:revision>
  <dcterms:modified xsi:type="dcterms:W3CDTF">2018-08-07T17:35:17Z</dcterms:modified>
</cp:coreProperties>
</file>